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6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40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42" name="Forma livre 41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cxnLst/>
            <a:rect l="0" t="0" r="r" b="b"/>
            <a:pathLst>
              <a:path w="21001" h="29701">
                <a:moveTo>
                  <a:pt x="3" y="0"/>
                </a:moveTo>
                <a:lnTo>
                  <a:pt x="4" y="0"/>
                </a:lnTo>
                <a:cubicBezTo>
                  <a:pt x="3" y="0"/>
                  <a:pt x="3" y="0"/>
                  <a:pt x="2" y="1"/>
                </a:cubicBezTo>
                <a:cubicBezTo>
                  <a:pt x="1" y="1"/>
                  <a:pt x="1" y="1"/>
                  <a:pt x="1" y="2"/>
                </a:cubicBezTo>
                <a:cubicBezTo>
                  <a:pt x="0" y="3"/>
                  <a:pt x="0" y="3"/>
                  <a:pt x="0" y="4"/>
                </a:cubicBezTo>
                <a:lnTo>
                  <a:pt x="0" y="29696"/>
                </a:lnTo>
                <a:lnTo>
                  <a:pt x="0" y="29696"/>
                </a:lnTo>
                <a:cubicBezTo>
                  <a:pt x="0" y="29697"/>
                  <a:pt x="0" y="29697"/>
                  <a:pt x="1" y="29698"/>
                </a:cubicBezTo>
                <a:cubicBezTo>
                  <a:pt x="1" y="29699"/>
                  <a:pt x="1" y="29699"/>
                  <a:pt x="2" y="29699"/>
                </a:cubicBezTo>
                <a:cubicBezTo>
                  <a:pt x="3" y="29700"/>
                  <a:pt x="3" y="29700"/>
                  <a:pt x="4" y="29700"/>
                </a:cubicBezTo>
                <a:lnTo>
                  <a:pt x="20996" y="29700"/>
                </a:lnTo>
                <a:lnTo>
                  <a:pt x="20996" y="29700"/>
                </a:lnTo>
                <a:cubicBezTo>
                  <a:pt x="20997" y="29700"/>
                  <a:pt x="20997" y="29700"/>
                  <a:pt x="20998" y="29699"/>
                </a:cubicBezTo>
                <a:cubicBezTo>
                  <a:pt x="20999" y="29699"/>
                  <a:pt x="20999" y="29699"/>
                  <a:pt x="20999" y="29698"/>
                </a:cubicBezTo>
                <a:cubicBezTo>
                  <a:pt x="21000" y="29697"/>
                  <a:pt x="21000" y="29697"/>
                  <a:pt x="21000" y="29696"/>
                </a:cubicBezTo>
                <a:lnTo>
                  <a:pt x="21000" y="3"/>
                </a:lnTo>
                <a:lnTo>
                  <a:pt x="21000" y="4"/>
                </a:lnTo>
                <a:lnTo>
                  <a:pt x="21000" y="4"/>
                </a:lnTo>
                <a:cubicBezTo>
                  <a:pt x="21000" y="3"/>
                  <a:pt x="21000" y="3"/>
                  <a:pt x="20999" y="2"/>
                </a:cubicBezTo>
                <a:cubicBezTo>
                  <a:pt x="20999" y="1"/>
                  <a:pt x="20999" y="1"/>
                  <a:pt x="20998" y="1"/>
                </a:cubicBezTo>
                <a:cubicBezTo>
                  <a:pt x="20997" y="0"/>
                  <a:pt x="20997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Forma livre 42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cxnLst/>
            <a:rect l="0" t="0" r="r" b="b"/>
            <a:pathLst>
              <a:path w="21001" h="29701">
                <a:moveTo>
                  <a:pt x="3" y="0"/>
                </a:moveTo>
                <a:lnTo>
                  <a:pt x="4" y="0"/>
                </a:lnTo>
                <a:cubicBezTo>
                  <a:pt x="3" y="0"/>
                  <a:pt x="3" y="0"/>
                  <a:pt x="2" y="1"/>
                </a:cubicBezTo>
                <a:cubicBezTo>
                  <a:pt x="1" y="1"/>
                  <a:pt x="1" y="1"/>
                  <a:pt x="1" y="2"/>
                </a:cubicBezTo>
                <a:cubicBezTo>
                  <a:pt x="0" y="3"/>
                  <a:pt x="0" y="3"/>
                  <a:pt x="0" y="4"/>
                </a:cubicBezTo>
                <a:lnTo>
                  <a:pt x="0" y="29696"/>
                </a:lnTo>
                <a:lnTo>
                  <a:pt x="0" y="29696"/>
                </a:lnTo>
                <a:cubicBezTo>
                  <a:pt x="0" y="29697"/>
                  <a:pt x="0" y="29697"/>
                  <a:pt x="1" y="29698"/>
                </a:cubicBezTo>
                <a:cubicBezTo>
                  <a:pt x="1" y="29699"/>
                  <a:pt x="1" y="29699"/>
                  <a:pt x="2" y="29699"/>
                </a:cubicBezTo>
                <a:cubicBezTo>
                  <a:pt x="3" y="29700"/>
                  <a:pt x="3" y="29700"/>
                  <a:pt x="4" y="29700"/>
                </a:cubicBezTo>
                <a:lnTo>
                  <a:pt x="20996" y="29700"/>
                </a:lnTo>
                <a:lnTo>
                  <a:pt x="20996" y="29700"/>
                </a:lnTo>
                <a:cubicBezTo>
                  <a:pt x="20997" y="29700"/>
                  <a:pt x="20997" y="29700"/>
                  <a:pt x="20998" y="29699"/>
                </a:cubicBezTo>
                <a:cubicBezTo>
                  <a:pt x="20999" y="29699"/>
                  <a:pt x="20999" y="29699"/>
                  <a:pt x="20999" y="29698"/>
                </a:cubicBezTo>
                <a:cubicBezTo>
                  <a:pt x="21000" y="29697"/>
                  <a:pt x="21000" y="29697"/>
                  <a:pt x="21000" y="29696"/>
                </a:cubicBezTo>
                <a:lnTo>
                  <a:pt x="21000" y="3"/>
                </a:lnTo>
                <a:lnTo>
                  <a:pt x="21000" y="4"/>
                </a:lnTo>
                <a:lnTo>
                  <a:pt x="21000" y="4"/>
                </a:lnTo>
                <a:cubicBezTo>
                  <a:pt x="21000" y="3"/>
                  <a:pt x="21000" y="3"/>
                  <a:pt x="20999" y="2"/>
                </a:cubicBezTo>
                <a:cubicBezTo>
                  <a:pt x="20999" y="1"/>
                  <a:pt x="20999" y="1"/>
                  <a:pt x="20998" y="1"/>
                </a:cubicBezTo>
                <a:cubicBezTo>
                  <a:pt x="20997" y="0"/>
                  <a:pt x="20997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640" y="812520"/>
            <a:ext cx="5340240" cy="4003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pt-BR" sz="4400" b="0" strike="noStrike" spc="-1">
                <a:solidFill>
                  <a:srgbClr val="000000"/>
                </a:solidFill>
                <a:latin typeface="Arial"/>
              </a:rPr>
              <a:t>Clique para mover o slide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3680" cy="4806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1200" b="0" strike="noStrike" spc="-1">
                <a:solidFill>
                  <a:srgbClr val="000000"/>
                </a:solidFill>
                <a:latin typeface="Times New Roman"/>
              </a:rPr>
              <a:t>Clique para editar o formato de notas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hdr"/>
          </p:nvPr>
        </p:nvSpPr>
        <p:spPr>
          <a:xfrm>
            <a:off x="0" y="-360"/>
            <a:ext cx="3276720" cy="530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&lt;cabeçalho&gt;</a:t>
            </a:r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/>
          </p:nvPr>
        </p:nvSpPr>
        <p:spPr>
          <a:xfrm>
            <a:off x="4278240" y="-360"/>
            <a:ext cx="3276720" cy="530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93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&lt;data/hora&gt;</a:t>
            </a:r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/>
          </p:nvPr>
        </p:nvSpPr>
        <p:spPr>
          <a:xfrm>
            <a:off x="0" y="10156320"/>
            <a:ext cx="3276720" cy="53028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&lt;rodapé&gt;</a:t>
            </a:r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sldNum"/>
          </p:nvPr>
        </p:nvSpPr>
        <p:spPr>
          <a:xfrm>
            <a:off x="4278240" y="10156320"/>
            <a:ext cx="3276720" cy="53028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fld id="{287E9410-F2AC-4042-A36E-801C4CB82583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7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</p:spPr>
      </p:sp>
      <p:sp>
        <p:nvSpPr>
          <p:cNvPr id="94" name="Forma livre 93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17868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112" name="Forma livre 11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334569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114" name="Forma livre 113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694920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116" name="Forma livre 115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63357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</p:spPr>
      </p:sp>
      <p:sp>
        <p:nvSpPr>
          <p:cNvPr id="118" name="Forma livre 117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38879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120" name="Forma livre 119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775087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122" name="Forma livre 12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5147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124" name="Forma livre 123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85138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96" name="Forma livre 95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37691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98" name="Forma livre 97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639236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</p:spPr>
      </p:sp>
      <p:sp>
        <p:nvSpPr>
          <p:cNvPr id="100" name="Forma livre 99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51627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102" name="Forma livre 10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031145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104" name="Forma livre 103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46809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</p:spPr>
      </p:sp>
      <p:sp>
        <p:nvSpPr>
          <p:cNvPr id="106" name="Forma livre 105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120942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</p:spPr>
      </p:sp>
      <p:sp>
        <p:nvSpPr>
          <p:cNvPr id="108" name="Forma livre 107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21717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110" name="Forma livre 109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60897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6240" cy="125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6240" cy="2089080"/>
          </a:xfrm>
          <a:prstGeom prst="rect">
            <a:avLst/>
          </a:prstGeom>
        </p:spPr>
        <p:txBody>
          <a:bodyPr lIns="0" tIns="2844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3280" y="4055760"/>
            <a:ext cx="9066240" cy="2089080"/>
          </a:xfrm>
          <a:prstGeom prst="rect">
            <a:avLst/>
          </a:prstGeom>
        </p:spPr>
        <p:txBody>
          <a:bodyPr lIns="0" tIns="2844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6240" cy="125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4040" cy="2089080"/>
          </a:xfrm>
          <a:prstGeom prst="rect">
            <a:avLst/>
          </a:prstGeom>
        </p:spPr>
        <p:txBody>
          <a:bodyPr lIns="0" tIns="2844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49080" y="1767960"/>
            <a:ext cx="4424040" cy="2089080"/>
          </a:xfrm>
          <a:prstGeom prst="rect">
            <a:avLst/>
          </a:prstGeom>
        </p:spPr>
        <p:txBody>
          <a:bodyPr lIns="0" tIns="2844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3280" y="4055760"/>
            <a:ext cx="4424040" cy="2089080"/>
          </a:xfrm>
          <a:prstGeom prst="rect">
            <a:avLst/>
          </a:prstGeom>
        </p:spPr>
        <p:txBody>
          <a:bodyPr lIns="0" tIns="2844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49080" y="4055760"/>
            <a:ext cx="4424040" cy="2089080"/>
          </a:xfrm>
          <a:prstGeom prst="rect">
            <a:avLst/>
          </a:prstGeom>
        </p:spPr>
        <p:txBody>
          <a:bodyPr lIns="0" tIns="2844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6240" cy="125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2919240" cy="2089080"/>
          </a:xfrm>
          <a:prstGeom prst="rect">
            <a:avLst/>
          </a:prstGeom>
        </p:spPr>
        <p:txBody>
          <a:bodyPr lIns="0" tIns="2844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69040" y="1767960"/>
            <a:ext cx="2919240" cy="2089080"/>
          </a:xfrm>
          <a:prstGeom prst="rect">
            <a:avLst/>
          </a:prstGeom>
        </p:spPr>
        <p:txBody>
          <a:bodyPr lIns="0" tIns="2844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4440" y="1767960"/>
            <a:ext cx="2919240" cy="2089080"/>
          </a:xfrm>
          <a:prstGeom prst="rect">
            <a:avLst/>
          </a:prstGeom>
        </p:spPr>
        <p:txBody>
          <a:bodyPr lIns="0" tIns="2844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3280" y="4055760"/>
            <a:ext cx="2919240" cy="2089080"/>
          </a:xfrm>
          <a:prstGeom prst="rect">
            <a:avLst/>
          </a:prstGeom>
        </p:spPr>
        <p:txBody>
          <a:bodyPr lIns="0" tIns="2844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69040" y="4055760"/>
            <a:ext cx="2919240" cy="2089080"/>
          </a:xfrm>
          <a:prstGeom prst="rect">
            <a:avLst/>
          </a:prstGeom>
        </p:spPr>
        <p:txBody>
          <a:bodyPr lIns="0" tIns="2844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4440" y="4055760"/>
            <a:ext cx="2919240" cy="2089080"/>
          </a:xfrm>
          <a:prstGeom prst="rect">
            <a:avLst/>
          </a:prstGeom>
        </p:spPr>
        <p:txBody>
          <a:bodyPr lIns="0" tIns="2844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6240" cy="125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3280" y="1767960"/>
            <a:ext cx="9066240" cy="4380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42720" indent="-342720" algn="ctr"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6240" cy="125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6240" cy="4380120"/>
          </a:xfrm>
          <a:prstGeom prst="rect">
            <a:avLst/>
          </a:prstGeom>
        </p:spPr>
        <p:txBody>
          <a:bodyPr lIns="0" tIns="2844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6240" cy="125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4040" cy="4380120"/>
          </a:xfrm>
          <a:prstGeom prst="rect">
            <a:avLst/>
          </a:prstGeom>
        </p:spPr>
        <p:txBody>
          <a:bodyPr lIns="0" tIns="2844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49080" y="1767960"/>
            <a:ext cx="4424040" cy="4380120"/>
          </a:xfrm>
          <a:prstGeom prst="rect">
            <a:avLst/>
          </a:prstGeom>
        </p:spPr>
        <p:txBody>
          <a:bodyPr lIns="0" tIns="2844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6240" cy="125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3280" y="301680"/>
            <a:ext cx="9066240" cy="582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42720" indent="-342720" algn="ctr"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6240" cy="125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4040" cy="2089080"/>
          </a:xfrm>
          <a:prstGeom prst="rect">
            <a:avLst/>
          </a:prstGeom>
        </p:spPr>
        <p:txBody>
          <a:bodyPr lIns="0" tIns="2844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49080" y="1767960"/>
            <a:ext cx="4424040" cy="4380120"/>
          </a:xfrm>
          <a:prstGeom prst="rect">
            <a:avLst/>
          </a:prstGeom>
        </p:spPr>
        <p:txBody>
          <a:bodyPr lIns="0" tIns="2844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3280" y="4055760"/>
            <a:ext cx="4424040" cy="2089080"/>
          </a:xfrm>
          <a:prstGeom prst="rect">
            <a:avLst/>
          </a:prstGeom>
        </p:spPr>
        <p:txBody>
          <a:bodyPr lIns="0" tIns="2844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6240" cy="125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4040" cy="4380120"/>
          </a:xfrm>
          <a:prstGeom prst="rect">
            <a:avLst/>
          </a:prstGeom>
        </p:spPr>
        <p:txBody>
          <a:bodyPr lIns="0" tIns="2844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49080" y="1767960"/>
            <a:ext cx="4424040" cy="2089080"/>
          </a:xfrm>
          <a:prstGeom prst="rect">
            <a:avLst/>
          </a:prstGeom>
        </p:spPr>
        <p:txBody>
          <a:bodyPr lIns="0" tIns="2844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49080" y="4055760"/>
            <a:ext cx="4424040" cy="2089080"/>
          </a:xfrm>
          <a:prstGeom prst="rect">
            <a:avLst/>
          </a:prstGeom>
        </p:spPr>
        <p:txBody>
          <a:bodyPr lIns="0" tIns="2844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6240" cy="125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4040" cy="2089080"/>
          </a:xfrm>
          <a:prstGeom prst="rect">
            <a:avLst/>
          </a:prstGeom>
        </p:spPr>
        <p:txBody>
          <a:bodyPr lIns="0" tIns="2844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49080" y="1767960"/>
            <a:ext cx="4424040" cy="2089080"/>
          </a:xfrm>
          <a:prstGeom prst="rect">
            <a:avLst/>
          </a:prstGeom>
        </p:spPr>
        <p:txBody>
          <a:bodyPr lIns="0" tIns="2844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3280" y="4055760"/>
            <a:ext cx="9066240" cy="2089080"/>
          </a:xfrm>
          <a:prstGeom prst="rect">
            <a:avLst/>
          </a:prstGeom>
        </p:spPr>
        <p:txBody>
          <a:bodyPr lIns="0" tIns="2844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6240" cy="125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pt-BR" sz="4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6240" cy="4380120"/>
          </a:xfrm>
          <a:prstGeom prst="rect">
            <a:avLst/>
          </a:prstGeom>
        </p:spPr>
        <p:txBody>
          <a:bodyPr lIns="0" tIns="28440" rIns="0" bIns="0">
            <a:normAutofit fontScale="88000"/>
          </a:bodyPr>
          <a:lstStyle/>
          <a:p>
            <a:pPr marL="342720" indent="-342720">
              <a:spcBef>
                <a:spcPts val="1423"/>
              </a:spcBef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342720" lvl="1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342720" lvl="2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•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342720" lvl="3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342720" lvl="4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342720" lvl="5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42720" lvl="6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  <a:tabLst>
                <a:tab pos="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2920" y="6886440"/>
            <a:ext cx="2343240" cy="516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&lt;data/hora&gt;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720" y="6886440"/>
            <a:ext cx="3190680" cy="516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&lt;rodapé&gt;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6440"/>
            <a:ext cx="2343240" cy="516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fld id="{6B1B1DBC-7B1C-4118-A3C7-FE0A9CE8EF5E}" type="slidenum">
              <a:rPr lang="pt-BR" sz="1800" b="0" strike="noStrike" spc="-1">
                <a:solidFill>
                  <a:srgbClr val="000000"/>
                </a:solidFill>
                <a:latin typeface="Arial"/>
              </a:rPr>
              <a:t>‹nº›</a:t>
            </a:fld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m 49"/>
          <p:cNvPicPr/>
          <p:nvPr/>
        </p:nvPicPr>
        <p:blipFill>
          <a:blip r:embed="rId3"/>
          <a:stretch/>
        </p:blipFill>
        <p:spPr>
          <a:xfrm>
            <a:off x="647640" y="3276720"/>
            <a:ext cx="4032360" cy="4032000"/>
          </a:xfrm>
          <a:prstGeom prst="rect">
            <a:avLst/>
          </a:prstGeom>
          <a:ln w="0">
            <a:noFill/>
          </a:ln>
        </p:spPr>
      </p:pic>
      <p:sp>
        <p:nvSpPr>
          <p:cNvPr id="51" name="Forma livre 50"/>
          <p:cNvSpPr/>
          <p:nvPr/>
        </p:nvSpPr>
        <p:spPr>
          <a:xfrm>
            <a:off x="2735280" y="1168560"/>
            <a:ext cx="5256360" cy="1758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2840" rIns="0" bIns="0" anchor="ctr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4800" b="0" strike="noStrike" spc="-1">
                <a:solidFill>
                  <a:srgbClr val="000000"/>
                </a:solidFill>
                <a:latin typeface="Arial"/>
              </a:rPr>
              <a:t>Câmara Mirim de  Canoinhas</a:t>
            </a:r>
            <a:r>
              <a:t/>
            </a:r>
            <a:br/>
            <a:r>
              <a:rPr lang="pt-BR" sz="2800" b="0" strike="noStrike" spc="-1">
                <a:solidFill>
                  <a:srgbClr val="3333FF"/>
                </a:solidFill>
                <a:latin typeface="Arial"/>
              </a:rPr>
              <a:t>Legislativo Aberto à Comunidade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Imagem 51"/>
          <p:cNvPicPr/>
          <p:nvPr/>
        </p:nvPicPr>
        <p:blipFill>
          <a:blip r:embed="rId4"/>
          <a:stretch/>
        </p:blipFill>
        <p:spPr>
          <a:xfrm>
            <a:off x="6029280" y="3780000"/>
            <a:ext cx="3043440" cy="2836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aixaDeTexto 74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  <a:noFill/>
          <a:ln w="0">
            <a:noFill/>
          </a:ln>
        </p:spPr>
        <p:txBody>
          <a:bodyPr lIns="0" tIns="39240" rIns="0" bIns="0" anchor="ctr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4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pt-BR" sz="4400" b="0" strike="noStrike" spc="-1">
                <a:solidFill>
                  <a:srgbClr val="0066FF"/>
                </a:solidFill>
                <a:latin typeface="Arial"/>
              </a:rPr>
              <a:t>PROPOSIÇÕES</a:t>
            </a: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503280" y="1768320"/>
            <a:ext cx="51847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28440" rIns="0" bIns="0">
            <a:normAutofit/>
          </a:bodyPr>
          <a:lstStyle/>
          <a:p>
            <a:pPr marL="431640" indent="-320760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Indicação </a:t>
            </a:r>
          </a:p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A Indicação é uma espécie de sugestão por escrito apresentada pelo Vereador. Por meio da indicação, o Vereador pode sugerir medidas de interesse público.</a:t>
            </a:r>
          </a:p>
        </p:txBody>
      </p:sp>
      <p:pic>
        <p:nvPicPr>
          <p:cNvPr id="77" name="Imagem 76"/>
          <p:cNvPicPr/>
          <p:nvPr/>
        </p:nvPicPr>
        <p:blipFill>
          <a:blip r:embed="rId3"/>
          <a:srcRect b="52038"/>
          <a:stretch/>
        </p:blipFill>
        <p:spPr>
          <a:xfrm>
            <a:off x="6048360" y="2952720"/>
            <a:ext cx="3711600" cy="194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aixaDeTexto 77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  <a:noFill/>
          <a:ln w="0">
            <a:noFill/>
          </a:ln>
        </p:spPr>
        <p:txBody>
          <a:bodyPr lIns="0" tIns="39240" rIns="0" bIns="0" anchor="ctr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4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pt-BR" sz="4400" b="0" strike="noStrike" spc="-1">
                <a:solidFill>
                  <a:srgbClr val="0066FF"/>
                </a:solidFill>
                <a:latin typeface="Arial"/>
              </a:rPr>
              <a:t>PROPOSIÇÕES</a:t>
            </a: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CaixaDeTexto 78"/>
          <p:cNvSpPr txBox="1"/>
          <p:nvPr/>
        </p:nvSpPr>
        <p:spPr>
          <a:xfrm>
            <a:off x="502920" y="2092320"/>
            <a:ext cx="9070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28440" rIns="0" bIns="0">
            <a:normAutofit/>
          </a:bodyPr>
          <a:lstStyle/>
          <a:p>
            <a:pPr marL="431640" indent="-320760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Moções: </a:t>
            </a:r>
          </a:p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A Moção é a proposição em que é sugerida a manifestação, apelo, congratulação ou protesto da Câmara sobre determinado assunto </a:t>
            </a:r>
          </a:p>
          <a:p>
            <a:pPr marL="431640" indent="-320760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" name="Imagem 79"/>
          <p:cNvPicPr/>
          <p:nvPr/>
        </p:nvPicPr>
        <p:blipFill>
          <a:blip r:embed="rId3"/>
          <a:stretch/>
        </p:blipFill>
        <p:spPr>
          <a:xfrm>
            <a:off x="-144360" y="5997600"/>
            <a:ext cx="10314000" cy="1562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aixaDeTexto 80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  <a:noFill/>
          <a:ln w="0">
            <a:noFill/>
          </a:ln>
        </p:spPr>
        <p:txBody>
          <a:bodyPr lIns="0" tIns="39240" rIns="0" bIns="0" anchor="ctr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4400" b="0" strike="noStrike" spc="-1">
                <a:solidFill>
                  <a:srgbClr val="0066FF"/>
                </a:solidFill>
                <a:latin typeface="Arial"/>
              </a:rPr>
              <a:t>Questão de Ordem</a:t>
            </a: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" name="Imagem 81"/>
          <p:cNvPicPr/>
          <p:nvPr/>
        </p:nvPicPr>
        <p:blipFill>
          <a:blip r:embed="rId3"/>
          <a:stretch/>
        </p:blipFill>
        <p:spPr>
          <a:xfrm>
            <a:off x="5133960" y="2592360"/>
            <a:ext cx="3867120" cy="3024360"/>
          </a:xfrm>
          <a:prstGeom prst="rect">
            <a:avLst/>
          </a:prstGeom>
          <a:ln w="0">
            <a:noFill/>
          </a:ln>
        </p:spPr>
      </p:pic>
      <p:pic>
        <p:nvPicPr>
          <p:cNvPr id="83" name="Imagem 82"/>
          <p:cNvPicPr/>
          <p:nvPr/>
        </p:nvPicPr>
        <p:blipFill>
          <a:blip r:embed="rId4"/>
          <a:stretch/>
        </p:blipFill>
        <p:spPr>
          <a:xfrm>
            <a:off x="936720" y="2735280"/>
            <a:ext cx="2592360" cy="2716200"/>
          </a:xfrm>
          <a:prstGeom prst="rect">
            <a:avLst/>
          </a:prstGeom>
          <a:ln w="0">
            <a:noFill/>
          </a:ln>
        </p:spPr>
      </p:pic>
      <p:sp>
        <p:nvSpPr>
          <p:cNvPr id="84" name="Forma livre 83"/>
          <p:cNvSpPr/>
          <p:nvPr/>
        </p:nvSpPr>
        <p:spPr>
          <a:xfrm>
            <a:off x="5133960" y="2592360"/>
            <a:ext cx="3867120" cy="3024360"/>
          </a:xfrm>
          <a:custGeom>
            <a:avLst/>
            <a:gdLst/>
            <a:ahLst/>
            <a:cxnLst/>
            <a:rect l="l" t="t" r="r" b="b"/>
            <a:pathLst>
              <a:path w="10741" h="8400">
                <a:moveTo>
                  <a:pt x="0" y="0"/>
                </a:moveTo>
                <a:lnTo>
                  <a:pt x="10741" y="8400"/>
                </a:lnTo>
              </a:path>
            </a:pathLst>
          </a:custGeom>
          <a:noFill/>
          <a:ln w="10152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Forma livre 84"/>
          <p:cNvSpPr/>
          <p:nvPr/>
        </p:nvSpPr>
        <p:spPr>
          <a:xfrm>
            <a:off x="5133960" y="2592360"/>
            <a:ext cx="3867120" cy="3024360"/>
          </a:xfrm>
          <a:custGeom>
            <a:avLst/>
            <a:gdLst/>
            <a:ahLst/>
            <a:cxnLst/>
            <a:rect l="l" t="t" r="r" b="b"/>
            <a:pathLst>
              <a:path w="10741" h="8400">
                <a:moveTo>
                  <a:pt x="10741" y="0"/>
                </a:moveTo>
                <a:lnTo>
                  <a:pt x="0" y="8400"/>
                </a:lnTo>
              </a:path>
            </a:pathLst>
          </a:custGeom>
          <a:noFill/>
          <a:ln w="10152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dur="indefinite" fill="hold">
                      <p:stCondLst>
                        <p:cond delay="indefinite"/>
                      </p:stCondLst>
                      <p:childTnLst>
                        <p:par>
                          <p:cTn id="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dur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aixaDeTexto 85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  <a:noFill/>
          <a:ln w="0">
            <a:noFill/>
          </a:ln>
        </p:spPr>
        <p:txBody>
          <a:bodyPr lIns="0" tIns="39240" rIns="0" bIns="0" anchor="ctr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4400" b="0" strike="noStrike" spc="-1">
                <a:solidFill>
                  <a:srgbClr val="0066FF"/>
                </a:solidFill>
                <a:latin typeface="Arial"/>
              </a:rPr>
              <a:t>Posse dos Eleitos</a:t>
            </a: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CaixaDeTexto 86"/>
          <p:cNvSpPr txBox="1"/>
          <p:nvPr/>
        </p:nvSpPr>
        <p:spPr>
          <a:xfrm>
            <a:off x="502920" y="1768320"/>
            <a:ext cx="9070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28440" rIns="0" bIns="0">
            <a:normAutofit fontScale="78500" lnSpcReduction="10000"/>
          </a:bodyPr>
          <a:lstStyle/>
          <a:p>
            <a:pPr marL="431640" indent="-320760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pPr marL="431640" indent="-320760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pPr marL="428400" indent="-323640">
              <a:lnSpc>
                <a:spcPct val="93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Presidente da Câmara Municipal dará posse aos eleitos  que prestarão o seguinte juramento:</a:t>
            </a:r>
          </a:p>
          <a:p>
            <a:pPr marL="431640" indent="-320760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3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Ubuntu"/>
                <a:ea typeface="Ubuntu"/>
              </a:rPr>
              <a:t> “Prometo respeitar o Regimento Interno dos Vereadores Mirins da Câmara Municipal de Canoinhas, desempenhando responsavelmente o mandato a mim conferido e assim contribuindo para a formação da minha cidadania e engrandecimento deste Município”.</a:t>
            </a: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  <a:p>
            <a:pPr marL="431640" indent="-320760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aixaDeTexto 87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  <a:noFill/>
          <a:ln w="0">
            <a:noFill/>
          </a:ln>
        </p:spPr>
        <p:txBody>
          <a:bodyPr lIns="0" tIns="39240" rIns="0" bIns="0" anchor="ctr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4400" b="0" strike="noStrike" spc="-1">
                <a:solidFill>
                  <a:srgbClr val="0066FF"/>
                </a:solidFill>
                <a:latin typeface="Arial"/>
              </a:rPr>
              <a:t>Eleição da Mesa</a:t>
            </a: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CaixaDeTexto 88"/>
          <p:cNvSpPr txBox="1"/>
          <p:nvPr/>
        </p:nvSpPr>
        <p:spPr>
          <a:xfrm>
            <a:off x="502920" y="1768320"/>
            <a:ext cx="9070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28440" rIns="0" bIns="0">
            <a:normAutofit/>
          </a:bodyPr>
          <a:lstStyle/>
          <a:p>
            <a:pPr algn="just">
              <a:lnSpc>
                <a:spcPct val="93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  <a:tab pos="104760" algn="l"/>
                <a:tab pos="553680" algn="l"/>
                <a:tab pos="1002960" algn="l"/>
                <a:tab pos="1452240" algn="l"/>
                <a:tab pos="1901520" algn="l"/>
                <a:tab pos="2350800" algn="l"/>
                <a:tab pos="2800080" algn="l"/>
                <a:tab pos="3249360" algn="l"/>
                <a:tab pos="3698640" algn="l"/>
                <a:tab pos="4147920" algn="l"/>
                <a:tab pos="4597200" algn="l"/>
                <a:tab pos="5046480" algn="l"/>
                <a:tab pos="5495760" algn="l"/>
                <a:tab pos="5945040" algn="l"/>
                <a:tab pos="6394320" algn="l"/>
                <a:tab pos="6843600" algn="l"/>
                <a:tab pos="7292880" algn="l"/>
                <a:tab pos="7742160" algn="l"/>
                <a:tab pos="8191440" algn="l"/>
                <a:tab pos="864072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Ubuntu"/>
                <a:ea typeface="Ubuntu"/>
              </a:rPr>
              <a:t>Art.8º. Será por votação secreta, através de inscrição de chapas, sendo os eleitos os 4 mais votados na sequencia Presidente, Vice Presidente , 1º Secretário e 2º Secretário.</a:t>
            </a: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3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  <a:tab pos="104760" algn="l"/>
                <a:tab pos="553680" algn="l"/>
                <a:tab pos="1002960" algn="l"/>
                <a:tab pos="1452240" algn="l"/>
                <a:tab pos="1901520" algn="l"/>
                <a:tab pos="2350800" algn="l"/>
                <a:tab pos="2800080" algn="l"/>
                <a:tab pos="3249360" algn="l"/>
                <a:tab pos="3698640" algn="l"/>
                <a:tab pos="4147920" algn="l"/>
                <a:tab pos="4597200" algn="l"/>
                <a:tab pos="5046480" algn="l"/>
                <a:tab pos="5495760" algn="l"/>
                <a:tab pos="5945040" algn="l"/>
                <a:tab pos="6394320" algn="l"/>
                <a:tab pos="6843600" algn="l"/>
                <a:tab pos="7292880" algn="l"/>
                <a:tab pos="7742160" algn="l"/>
                <a:tab pos="8191440" algn="l"/>
                <a:tab pos="864072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3000"/>
              </a:lnSpc>
              <a:spcBef>
                <a:spcPts val="1199"/>
              </a:spcBef>
              <a:spcAft>
                <a:spcPts val="1199"/>
              </a:spcAft>
              <a:tabLst>
                <a:tab pos="0" algn="l"/>
                <a:tab pos="104760" algn="l"/>
                <a:tab pos="553680" algn="l"/>
                <a:tab pos="1002960" algn="l"/>
                <a:tab pos="1452240" algn="l"/>
                <a:tab pos="1901520" algn="l"/>
                <a:tab pos="2350800" algn="l"/>
                <a:tab pos="2800080" algn="l"/>
                <a:tab pos="3249360" algn="l"/>
                <a:tab pos="3698640" algn="l"/>
                <a:tab pos="4147920" algn="l"/>
                <a:tab pos="4597200" algn="l"/>
                <a:tab pos="5046480" algn="l"/>
                <a:tab pos="5495760" algn="l"/>
                <a:tab pos="5945040" algn="l"/>
                <a:tab pos="6394320" algn="l"/>
                <a:tab pos="6843600" algn="l"/>
                <a:tab pos="7292880" algn="l"/>
                <a:tab pos="7742160" algn="l"/>
                <a:tab pos="8191440" algn="l"/>
                <a:tab pos="864072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Ubuntu"/>
                <a:ea typeface="Ubuntu"/>
              </a:rPr>
              <a:t>Paragrafo Único: Em caso de empate será observado o histórico escolar, em seguida a frequência. </a:t>
            </a: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aixaDeTexto 89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  <a:noFill/>
          <a:ln w="0">
            <a:noFill/>
          </a:ln>
        </p:spPr>
        <p:txBody>
          <a:bodyPr lIns="0" tIns="39240" rIns="0" bIns="0" anchor="ctr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4400" b="0" strike="noStrike" spc="-1">
                <a:solidFill>
                  <a:srgbClr val="0066FF"/>
                </a:solidFill>
                <a:latin typeface="Arial"/>
              </a:rPr>
              <a:t>Contatos</a:t>
            </a: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502920" y="1768320"/>
            <a:ext cx="9070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35640" rIns="0" bIns="0">
            <a:normAutofit/>
          </a:bodyPr>
          <a:lstStyle/>
          <a:p>
            <a:pPr algn="ctr">
              <a:lnSpc>
                <a:spcPct val="93000"/>
              </a:lnSpc>
              <a:spcBef>
                <a:spcPts val="1423"/>
              </a:spcBef>
              <a:tabLst>
                <a:tab pos="0" algn="l"/>
                <a:tab pos="104760" algn="l"/>
                <a:tab pos="553680" algn="l"/>
                <a:tab pos="1002960" algn="l"/>
                <a:tab pos="1452240" algn="l"/>
                <a:tab pos="1901520" algn="l"/>
                <a:tab pos="2350800" algn="l"/>
                <a:tab pos="2800080" algn="l"/>
                <a:tab pos="3249360" algn="l"/>
                <a:tab pos="3698640" algn="l"/>
                <a:tab pos="4147920" algn="l"/>
                <a:tab pos="4597200" algn="l"/>
                <a:tab pos="5046480" algn="l"/>
                <a:tab pos="5495760" algn="l"/>
                <a:tab pos="5945040" algn="l"/>
                <a:tab pos="6394320" algn="l"/>
                <a:tab pos="6843600" algn="l"/>
                <a:tab pos="7292880" algn="l"/>
                <a:tab pos="7742160" algn="l"/>
                <a:tab pos="8191440" algn="l"/>
                <a:tab pos="864072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423"/>
              </a:spcBef>
              <a:tabLst>
                <a:tab pos="0" algn="l"/>
                <a:tab pos="104760" algn="l"/>
                <a:tab pos="553680" algn="l"/>
                <a:tab pos="1002960" algn="l"/>
                <a:tab pos="1452240" algn="l"/>
                <a:tab pos="1901520" algn="l"/>
                <a:tab pos="2350800" algn="l"/>
                <a:tab pos="2800080" algn="l"/>
                <a:tab pos="3249360" algn="l"/>
                <a:tab pos="3698640" algn="l"/>
                <a:tab pos="4147920" algn="l"/>
                <a:tab pos="4597200" algn="l"/>
                <a:tab pos="5046480" algn="l"/>
                <a:tab pos="5495760" algn="l"/>
                <a:tab pos="5945040" algn="l"/>
                <a:tab pos="6394320" algn="l"/>
                <a:tab pos="6843600" algn="l"/>
                <a:tab pos="7292880" algn="l"/>
                <a:tab pos="7742160" algn="l"/>
                <a:tab pos="8191440" algn="l"/>
                <a:tab pos="864072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4000" b="1" strike="noStrike" spc="-1">
                <a:solidFill>
                  <a:srgbClr val="006600"/>
                </a:solidFill>
                <a:latin typeface="Arial"/>
                <a:ea typeface="Arial"/>
              </a:rPr>
              <a:t>3622-3396</a:t>
            </a:r>
            <a:endParaRPr lang="pt-BR" sz="4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423"/>
              </a:spcBef>
              <a:tabLst>
                <a:tab pos="0" algn="l"/>
                <a:tab pos="104760" algn="l"/>
                <a:tab pos="553680" algn="l"/>
                <a:tab pos="1002960" algn="l"/>
                <a:tab pos="1452240" algn="l"/>
                <a:tab pos="1901520" algn="l"/>
                <a:tab pos="2350800" algn="l"/>
                <a:tab pos="2800080" algn="l"/>
                <a:tab pos="3249360" algn="l"/>
                <a:tab pos="3698640" algn="l"/>
                <a:tab pos="4147920" algn="l"/>
                <a:tab pos="4597200" algn="l"/>
                <a:tab pos="5046480" algn="l"/>
                <a:tab pos="5495760" algn="l"/>
                <a:tab pos="5945040" algn="l"/>
                <a:tab pos="6394320" algn="l"/>
                <a:tab pos="6843600" algn="l"/>
                <a:tab pos="7292880" algn="l"/>
                <a:tab pos="7742160" algn="l"/>
                <a:tab pos="8191440" algn="l"/>
                <a:tab pos="864072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4000" b="0" strike="noStrike" spc="-1">
                <a:solidFill>
                  <a:srgbClr val="000080"/>
                </a:solidFill>
                <a:latin typeface="Arial"/>
                <a:ea typeface="Arial"/>
              </a:rPr>
              <a:t>parlamentojovem@canoinhas.sc.leg.br</a:t>
            </a:r>
            <a:endParaRPr lang="pt-BR" sz="4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423"/>
              </a:spcBef>
              <a:tabLst>
                <a:tab pos="0" algn="l"/>
                <a:tab pos="104760" algn="l"/>
                <a:tab pos="553680" algn="l"/>
                <a:tab pos="1002960" algn="l"/>
                <a:tab pos="1452240" algn="l"/>
                <a:tab pos="1901520" algn="l"/>
                <a:tab pos="2350800" algn="l"/>
                <a:tab pos="2800080" algn="l"/>
                <a:tab pos="3249360" algn="l"/>
                <a:tab pos="3698640" algn="l"/>
                <a:tab pos="4147920" algn="l"/>
                <a:tab pos="4597200" algn="l"/>
                <a:tab pos="5046480" algn="l"/>
                <a:tab pos="5495760" algn="l"/>
                <a:tab pos="5945040" algn="l"/>
                <a:tab pos="6394320" algn="l"/>
                <a:tab pos="6843600" algn="l"/>
                <a:tab pos="7292880" algn="l"/>
                <a:tab pos="7742160" algn="l"/>
                <a:tab pos="8191440" algn="l"/>
                <a:tab pos="864072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4000" b="0" strike="noStrike" spc="-1">
                <a:solidFill>
                  <a:srgbClr val="990000"/>
                </a:solidFill>
                <a:latin typeface="Arial"/>
                <a:ea typeface="Arial"/>
              </a:rPr>
              <a:t>http://www.canoinhas.sc.leg.br</a:t>
            </a:r>
            <a:endParaRPr lang="pt-BR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aixaDeTexto 91"/>
          <p:cNvSpPr txBox="1"/>
          <p:nvPr/>
        </p:nvSpPr>
        <p:spPr>
          <a:xfrm>
            <a:off x="576000" y="1768320"/>
            <a:ext cx="9070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71280" rIns="0" bIns="0">
            <a:normAutofit/>
          </a:bodyPr>
          <a:lstStyle/>
          <a:p>
            <a:pPr marL="431640" indent="-320760" algn="ctr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  <a:p>
            <a:pPr marL="431640" indent="-320760" algn="ctr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8000" b="0" strike="noStrike" spc="-1">
                <a:solidFill>
                  <a:srgbClr val="0066FF"/>
                </a:solidFill>
                <a:latin typeface="Arial"/>
              </a:rPr>
              <a:t>Obrigado!!</a:t>
            </a:r>
            <a:endParaRPr lang="pt-BR" sz="8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aixaDeTexto 52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  <a:noFill/>
          <a:ln w="0">
            <a:noFill/>
          </a:ln>
        </p:spPr>
        <p:txBody>
          <a:bodyPr lIns="0" tIns="39240" rIns="0" bIns="0" anchor="ctr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4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pt-BR" sz="4400" b="0" strike="noStrike" spc="-1">
                <a:solidFill>
                  <a:srgbClr val="0066FF"/>
                </a:solidFill>
                <a:latin typeface="Arial"/>
              </a:rPr>
              <a:t>CÂMARA MUNICIPAL</a:t>
            </a: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Forma livre 53"/>
          <p:cNvSpPr/>
          <p:nvPr/>
        </p:nvSpPr>
        <p:spPr>
          <a:xfrm>
            <a:off x="576360" y="2303640"/>
            <a:ext cx="8783640" cy="3281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73440" rIns="90000" bIns="45000">
            <a:noAutofit/>
          </a:bodyPr>
          <a:lstStyle/>
          <a:p>
            <a:pPr algn="just">
              <a:lnSpc>
                <a:spcPct val="93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 É a sede do Poder Legislativo.</a:t>
            </a:r>
          </a:p>
          <a:p>
            <a:pPr algn="just">
              <a:lnSpc>
                <a:spcPct val="93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3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A divisão de Poderes (Executivo, Legislativo e Judiciário) é feita pela Constituição Federal.</a:t>
            </a:r>
          </a:p>
          <a:p>
            <a:pPr algn="just">
              <a:lnSpc>
                <a:spcPct val="93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3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Além do Poder Legislativo, também existe no município o Poder Executivo.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  <a:noFill/>
          <a:ln w="0">
            <a:noFill/>
          </a:ln>
        </p:spPr>
        <p:txBody>
          <a:bodyPr lIns="0" tIns="39240" rIns="0" bIns="0" anchor="ctr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4400" b="0" strike="noStrike" spc="-1">
                <a:solidFill>
                  <a:srgbClr val="000000"/>
                </a:solidFill>
                <a:latin typeface="Arial"/>
              </a:rPr>
              <a:t>  </a:t>
            </a:r>
            <a:r>
              <a:rPr lang="pt-BR" sz="4400" b="0" strike="noStrike" spc="-1">
                <a:solidFill>
                  <a:srgbClr val="0000FF"/>
                </a:solidFill>
                <a:latin typeface="Arial"/>
              </a:rPr>
              <a:t>CONSTITUIÇÃO FEDERAL</a:t>
            </a: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502920" y="1768320"/>
            <a:ext cx="9070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23040" rIns="0" bIns="0">
            <a:normAutofit/>
          </a:bodyPr>
          <a:lstStyle/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2600" b="0" strike="noStrike" spc="-1">
                <a:solidFill>
                  <a:srgbClr val="000000"/>
                </a:solidFill>
                <a:latin typeface="Arial"/>
              </a:rPr>
              <a:t>Todo país tem uma Constituição, que é o conjunto de leis que estabelecem os direitos e os deveres dos cidadãos. A atual Constituição brasileira está em vigor desde 1988.</a:t>
            </a:r>
          </a:p>
          <a:p>
            <a:pPr marL="431640" indent="-320760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  <a:p>
            <a:pPr marL="431640" indent="-320760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  <a:p>
            <a:pPr marL="431640" indent="-320760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  <a:p>
            <a:pPr marL="431640" indent="-320760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" name="Imagem 56"/>
          <p:cNvPicPr/>
          <p:nvPr/>
        </p:nvPicPr>
        <p:blipFill>
          <a:blip r:embed="rId3"/>
          <a:stretch/>
        </p:blipFill>
        <p:spPr>
          <a:xfrm>
            <a:off x="2952720" y="3144960"/>
            <a:ext cx="4535640" cy="3622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m 57"/>
          <p:cNvPicPr/>
          <p:nvPr/>
        </p:nvPicPr>
        <p:blipFill>
          <a:blip r:embed="rId3"/>
          <a:stretch/>
        </p:blipFill>
        <p:spPr>
          <a:xfrm>
            <a:off x="5975280" y="2448000"/>
            <a:ext cx="4230720" cy="3024000"/>
          </a:xfrm>
          <a:prstGeom prst="rect">
            <a:avLst/>
          </a:prstGeom>
          <a:ln w="0">
            <a:noFill/>
          </a:ln>
        </p:spPr>
      </p:pic>
      <p:sp>
        <p:nvSpPr>
          <p:cNvPr id="59" name="CaixaDeTexto 58"/>
          <p:cNvSpPr txBox="1"/>
          <p:nvPr/>
        </p:nvSpPr>
        <p:spPr>
          <a:xfrm>
            <a:off x="502920" y="215640"/>
            <a:ext cx="9070920" cy="1261800"/>
          </a:xfrm>
          <a:prstGeom prst="rect">
            <a:avLst/>
          </a:prstGeom>
          <a:noFill/>
          <a:ln w="0">
            <a:noFill/>
          </a:ln>
        </p:spPr>
        <p:txBody>
          <a:bodyPr lIns="0" tIns="39240" rIns="0" bIns="0" anchor="ctr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4400" b="0" strike="noStrike" spc="-1">
                <a:solidFill>
                  <a:srgbClr val="0066FF"/>
                </a:solidFill>
                <a:latin typeface="Arial"/>
              </a:rPr>
              <a:t> FUNÇÕES DA CÂMARA</a:t>
            </a: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502920" y="1477440"/>
            <a:ext cx="5040360" cy="4994280"/>
          </a:xfrm>
          <a:prstGeom prst="rect">
            <a:avLst/>
          </a:prstGeom>
          <a:noFill/>
          <a:ln w="0">
            <a:noFill/>
          </a:ln>
        </p:spPr>
        <p:txBody>
          <a:bodyPr lIns="0" tIns="23040" rIns="0" bIns="0">
            <a:normAutofit fontScale="75000" lnSpcReduction="10000"/>
          </a:bodyPr>
          <a:lstStyle/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2600" b="0" strike="noStrike" spc="-1">
                <a:solidFill>
                  <a:srgbClr val="000000"/>
                </a:solidFill>
                <a:latin typeface="Arial"/>
              </a:rPr>
              <a:t>Função Legislativa:</a:t>
            </a:r>
          </a:p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</a:rPr>
              <a:t>A função legislativa é a que mais se destaca entre as funções da Câmara. Por meio das leis, os cidadãos têm seus direitos assegurados.</a:t>
            </a:r>
          </a:p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pt-BR" sz="2400" b="0" strike="noStrike" spc="-1">
              <a:solidFill>
                <a:srgbClr val="000000"/>
              </a:solidFill>
              <a:latin typeface="Arial"/>
            </a:endParaRPr>
          </a:p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</a:rPr>
              <a:t>Função Fiscalizadora:</a:t>
            </a:r>
          </a:p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</a:rPr>
              <a:t>A função fiscalizadora serve para controlar o exercício da administração do município, controlar as ações do Prefeito.</a:t>
            </a:r>
          </a:p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pt-BR" sz="2400" b="0" strike="noStrike" spc="-1">
              <a:solidFill>
                <a:srgbClr val="000000"/>
              </a:solidFill>
              <a:latin typeface="Arial"/>
            </a:endParaRPr>
          </a:p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</a:rPr>
              <a:t>Sabemos, por exemplo, que um Prefeito só pode fazer o que estiver permitido pelas leis.</a:t>
            </a:r>
            <a:r>
              <a:rPr lang="pt-BR" sz="26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</a:rPr>
              <a:t>Cabe também aos Vereadores dar posse ao Prefeito e ao Vice-Prefeito.</a:t>
            </a: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dur="indefinite" fill="hold">
                      <p:stCondLst>
                        <p:cond delay="indefinite"/>
                      </p:stCondLst>
                      <p:childTnLst>
                        <p:par>
                          <p:cTn id="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dur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dur="indefinite" fill="hold">
                      <p:stCondLst>
                        <p:cond delay="indefinite"/>
                      </p:stCondLst>
                      <p:childTnLst>
                        <p:par>
                          <p:cTn id="10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aixaDeTexto 60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  <a:noFill/>
          <a:ln w="0">
            <a:noFill/>
          </a:ln>
        </p:spPr>
        <p:txBody>
          <a:bodyPr lIns="0" tIns="39240" rIns="0" bIns="0" anchor="ctr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4400" b="0" strike="noStrike" spc="-1">
                <a:solidFill>
                  <a:srgbClr val="0066FF"/>
                </a:solidFill>
                <a:latin typeface="Arial"/>
              </a:rPr>
              <a:t>FUNÇÕES DA CÂMARA</a:t>
            </a: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502920" y="1768320"/>
            <a:ext cx="90709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28440" rIns="0" bIns="0">
            <a:normAutofit fontScale="97000"/>
          </a:bodyPr>
          <a:lstStyle/>
          <a:p>
            <a:pPr marL="431640" indent="-320760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Função de assessoramento:</a:t>
            </a:r>
          </a:p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Os Vereadores também podem auxiliar o Poder Executivo a administrar o município, fazendo indicações de ações a serem tomadas em favor da população.</a:t>
            </a:r>
          </a:p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Através de indicações, os Vereadores podem sugerir a construção de escolas, a abertura de estradas, limpeza pública, assistência à saúde, entre outros.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dur="indefinite" fill="hold">
                      <p:stCondLst>
                        <p:cond delay="indefinite"/>
                      </p:stCondLst>
                      <p:childTnLst>
                        <p:par>
                          <p:cTn id="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dur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dur="indefinite" fill="hold">
                      <p:stCondLst>
                        <p:cond delay="indefinite"/>
                      </p:stCondLst>
                      <p:childTnLst>
                        <p:par>
                          <p:cTn id="10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aixaDeTexto 62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  <a:noFill/>
          <a:ln w="0">
            <a:noFill/>
          </a:ln>
        </p:spPr>
        <p:txBody>
          <a:bodyPr lIns="0" tIns="39240" rIns="0" bIns="0" anchor="ctr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4400" b="0" strike="noStrike" spc="-1">
                <a:solidFill>
                  <a:srgbClr val="0066FF"/>
                </a:solidFill>
                <a:latin typeface="Arial"/>
              </a:rPr>
              <a:t>REGIMENTO INTERNO:</a:t>
            </a: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502920" y="2057400"/>
            <a:ext cx="6551640" cy="4384800"/>
          </a:xfrm>
          <a:prstGeom prst="rect">
            <a:avLst/>
          </a:prstGeom>
          <a:noFill/>
          <a:ln w="0">
            <a:noFill/>
          </a:ln>
        </p:spPr>
        <p:txBody>
          <a:bodyPr lIns="0" tIns="21240" rIns="0" bIns="0">
            <a:normAutofit/>
          </a:bodyPr>
          <a:lstStyle/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</a:rPr>
              <a:t>O regimento interno disciplina todas as atividades da Câmara. É um documento muito importante para o seu funcionamento, porque define as articulações dos órgãos da Câmara, a tramitação dos projetos de lei e todas as questões administrativas.</a:t>
            </a:r>
          </a:p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pt-BR" sz="2400" b="0" strike="noStrike" spc="-1">
              <a:solidFill>
                <a:srgbClr val="000000"/>
              </a:solidFill>
              <a:latin typeface="Arial"/>
            </a:endParaRPr>
          </a:p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</a:rPr>
              <a:t>Ele é elaborado pelo conjunto dos Vereadores e, para ter validade, precisa ser aprovado pelo Plenário.</a:t>
            </a:r>
          </a:p>
        </p:txBody>
      </p:sp>
      <p:pic>
        <p:nvPicPr>
          <p:cNvPr id="65" name="Imagem 64"/>
          <p:cNvPicPr/>
          <p:nvPr/>
        </p:nvPicPr>
        <p:blipFill>
          <a:blip r:embed="rId3"/>
          <a:stretch/>
        </p:blipFill>
        <p:spPr>
          <a:xfrm>
            <a:off x="7272360" y="2952720"/>
            <a:ext cx="2592360" cy="234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dur="indefinite" fill="hold">
                      <p:stCondLst>
                        <p:cond delay="indefinite"/>
                      </p:stCondLst>
                      <p:childTnLst>
                        <p:par>
                          <p:cTn id="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dur="indefinite" fill="hold">
                      <p:stCondLst>
                        <p:cond delay="indefinite"/>
                      </p:stCondLst>
                      <p:childTnLst>
                        <p:par>
                          <p:cTn id="8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aixaDeTexto 65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  <a:noFill/>
          <a:ln w="0">
            <a:noFill/>
          </a:ln>
        </p:spPr>
        <p:txBody>
          <a:bodyPr lIns="0" tIns="39240" rIns="0" bIns="0" anchor="ctr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4400" b="0" strike="noStrike" spc="-1">
                <a:solidFill>
                  <a:srgbClr val="0066FF"/>
                </a:solidFill>
                <a:latin typeface="Arial"/>
              </a:rPr>
              <a:t>SESSÕES:</a:t>
            </a: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4966920" y="2165040"/>
            <a:ext cx="4606920" cy="4135320"/>
          </a:xfrm>
          <a:prstGeom prst="rect">
            <a:avLst/>
          </a:prstGeom>
          <a:noFill/>
          <a:ln w="0">
            <a:noFill/>
          </a:ln>
        </p:spPr>
        <p:txBody>
          <a:bodyPr lIns="0" tIns="28440" rIns="0" bIns="0">
            <a:normAutofit fontScale="62500" lnSpcReduction="10000"/>
          </a:bodyPr>
          <a:lstStyle/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A Câmara realiza periodicamente reuniões para a votação das matérias. Essas reuniões são chamadas de sessões plenárias. Elas podem ser:</a:t>
            </a:r>
          </a:p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-</a:t>
            </a:r>
            <a:r>
              <a:rPr lang="pt-BR" sz="3200" b="1" strike="noStrike" spc="-1">
                <a:solidFill>
                  <a:srgbClr val="000000"/>
                </a:solidFill>
                <a:latin typeface="Arial"/>
              </a:rPr>
              <a:t> Ordinárias</a:t>
            </a: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: realizadas nos dias e horas marcadas pelo Regimento Interno</a:t>
            </a:r>
          </a:p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- </a:t>
            </a:r>
            <a:r>
              <a:rPr lang="pt-BR" sz="3200" b="1" strike="noStrike" spc="-1">
                <a:solidFill>
                  <a:srgbClr val="000000"/>
                </a:solidFill>
                <a:latin typeface="Arial"/>
              </a:rPr>
              <a:t>Extraordinárias</a:t>
            </a: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: realizadas fora do horário marcado para as sessões ordinárias.</a:t>
            </a:r>
          </a:p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- </a:t>
            </a:r>
            <a:r>
              <a:rPr lang="pt-BR" sz="3200" b="1" strike="noStrike" spc="-1">
                <a:solidFill>
                  <a:srgbClr val="000000"/>
                </a:solidFill>
                <a:latin typeface="Arial"/>
              </a:rPr>
              <a:t>Especiais</a:t>
            </a: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: realizadas para homenagens e comemorações.</a:t>
            </a:r>
          </a:p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- </a:t>
            </a:r>
            <a:r>
              <a:rPr lang="pt-BR" sz="3200" b="1" strike="noStrike" spc="-1">
                <a:solidFill>
                  <a:srgbClr val="000000"/>
                </a:solidFill>
                <a:latin typeface="Arial"/>
              </a:rPr>
              <a:t>Audiências Públicas</a:t>
            </a: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: realizadas com a participação direta da população.</a:t>
            </a:r>
          </a:p>
        </p:txBody>
      </p:sp>
      <p:pic>
        <p:nvPicPr>
          <p:cNvPr id="68" name="Imagem 67"/>
          <p:cNvPicPr/>
          <p:nvPr/>
        </p:nvPicPr>
        <p:blipFill>
          <a:blip r:embed="rId3"/>
          <a:stretch/>
        </p:blipFill>
        <p:spPr>
          <a:xfrm>
            <a:off x="676440" y="2322360"/>
            <a:ext cx="3895560" cy="3760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dur="indefinite" fill="hold">
                      <p:stCondLst>
                        <p:cond delay="indefinite"/>
                      </p:stCondLst>
                      <p:childTnLst>
                        <p:par>
                          <p:cTn id="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dur="indefinite" fill="hold">
                      <p:stCondLst>
                        <p:cond delay="indefinite"/>
                      </p:stCondLst>
                      <p:childTnLst>
                        <p:par>
                          <p:cTn id="8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dur="indefinite" fill="hold">
                      <p:stCondLst>
                        <p:cond delay="indefinite"/>
                      </p:stCondLst>
                      <p:childTnLst>
                        <p:par>
                          <p:cTn id="12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dur="indefinite" fill="hold">
                      <p:stCondLst>
                        <p:cond delay="indefinite"/>
                      </p:stCondLst>
                      <p:childTnLst>
                        <p:par>
                          <p:cTn id="16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dur="indefinite" fill="hold">
                      <p:stCondLst>
                        <p:cond delay="indefinite"/>
                      </p:stCondLst>
                      <p:childTnLst>
                        <p:par>
                          <p:cTn id="20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aixaDeTexto 68"/>
          <p:cNvSpPr txBox="1"/>
          <p:nvPr/>
        </p:nvSpPr>
        <p:spPr>
          <a:xfrm>
            <a:off x="502920" y="301680"/>
            <a:ext cx="9070920" cy="1262160"/>
          </a:xfrm>
          <a:prstGeom prst="rect">
            <a:avLst/>
          </a:prstGeom>
          <a:noFill/>
          <a:ln w="0">
            <a:noFill/>
          </a:ln>
        </p:spPr>
        <p:txBody>
          <a:bodyPr lIns="0" tIns="39240" rIns="0" bIns="0" anchor="ctr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4400" b="0" strike="noStrike" spc="-1">
                <a:solidFill>
                  <a:srgbClr val="0066FF"/>
                </a:solidFill>
                <a:latin typeface="Arial"/>
              </a:rPr>
              <a:t>QUÓRUM:</a:t>
            </a: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CaixaDeTexto 69"/>
          <p:cNvSpPr txBox="1"/>
          <p:nvPr/>
        </p:nvSpPr>
        <p:spPr>
          <a:xfrm>
            <a:off x="431280" y="1584360"/>
            <a:ext cx="5256360" cy="4384800"/>
          </a:xfrm>
          <a:prstGeom prst="rect">
            <a:avLst/>
          </a:prstGeom>
          <a:noFill/>
          <a:ln w="0">
            <a:noFill/>
          </a:ln>
        </p:spPr>
        <p:txBody>
          <a:bodyPr lIns="0" tIns="28440" rIns="0" bIns="0">
            <a:normAutofit fontScale="90500"/>
          </a:bodyPr>
          <a:lstStyle/>
          <a:p>
            <a:pPr marL="431640" indent="-320760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Quórum é o número de Vereadores necessário para que uma sessão e uma votação aconteçam.</a:t>
            </a:r>
          </a:p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Esse número varia de acordo com o tipo da sessão e a matéria que vai ser votada</a:t>
            </a:r>
          </a:p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(Ex: Maioria Simples para Abertura da Sessão e Votação)</a:t>
            </a:r>
          </a:p>
        </p:txBody>
      </p:sp>
      <p:pic>
        <p:nvPicPr>
          <p:cNvPr id="71" name="Imagem 70"/>
          <p:cNvPicPr/>
          <p:nvPr/>
        </p:nvPicPr>
        <p:blipFill>
          <a:blip r:embed="rId3"/>
          <a:srcRect b="11055"/>
          <a:stretch/>
        </p:blipFill>
        <p:spPr>
          <a:xfrm>
            <a:off x="5904000" y="2592360"/>
            <a:ext cx="4032000" cy="2460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dur="indefinite" fill="hold">
                      <p:stCondLst>
                        <p:cond delay="indefinite"/>
                      </p:stCondLst>
                      <p:childTnLst>
                        <p:par>
                          <p:cTn id="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dur="indefinite" fill="hold">
                      <p:stCondLst>
                        <p:cond delay="indefinite"/>
                      </p:stCondLst>
                      <p:childTnLst>
                        <p:par>
                          <p:cTn id="8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aixaDeTexto 71"/>
          <p:cNvSpPr txBox="1"/>
          <p:nvPr/>
        </p:nvSpPr>
        <p:spPr>
          <a:xfrm>
            <a:off x="-71640" y="215640"/>
            <a:ext cx="9070920" cy="1261800"/>
          </a:xfrm>
          <a:prstGeom prst="rect">
            <a:avLst/>
          </a:prstGeom>
          <a:noFill/>
          <a:ln w="0">
            <a:noFill/>
          </a:ln>
        </p:spPr>
        <p:txBody>
          <a:bodyPr lIns="0" tIns="39240" rIns="0" bIns="0" anchor="ctr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4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pt-BR" sz="4400" b="0" strike="noStrike" spc="-1">
                <a:solidFill>
                  <a:srgbClr val="0066FF"/>
                </a:solidFill>
                <a:latin typeface="Arial"/>
              </a:rPr>
              <a:t>PROPOSIÇÕES</a:t>
            </a: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CaixaDeTexto 72"/>
          <p:cNvSpPr txBox="1"/>
          <p:nvPr/>
        </p:nvSpPr>
        <p:spPr>
          <a:xfrm>
            <a:off x="792000" y="1768320"/>
            <a:ext cx="8064720" cy="4384800"/>
          </a:xfrm>
          <a:prstGeom prst="rect">
            <a:avLst/>
          </a:prstGeom>
          <a:noFill/>
          <a:ln w="0">
            <a:noFill/>
          </a:ln>
        </p:spPr>
        <p:txBody>
          <a:bodyPr lIns="0" tIns="28440" rIns="0" bIns="0">
            <a:normAutofit/>
          </a:bodyPr>
          <a:lstStyle/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</a:rPr>
              <a:t>Requerimentos: </a:t>
            </a:r>
          </a:p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  <a:p>
            <a:pPr marL="431640" indent="-320760" algn="just">
              <a:lnSpc>
                <a:spcPct val="93000"/>
              </a:lnSpc>
              <a:spcBef>
                <a:spcPts val="1423"/>
              </a:spcBef>
              <a:tabLst>
                <a:tab pos="0" algn="l"/>
                <a:tab pos="431640" algn="l"/>
                <a:tab pos="536400" algn="l"/>
                <a:tab pos="985680" algn="l"/>
                <a:tab pos="1434960" algn="l"/>
                <a:tab pos="1884240" algn="l"/>
                <a:tab pos="2333520" algn="l"/>
                <a:tab pos="2782800" algn="l"/>
                <a:tab pos="3232080" algn="l"/>
                <a:tab pos="3681360" algn="l"/>
                <a:tab pos="4130640" algn="l"/>
                <a:tab pos="4579920" algn="l"/>
                <a:tab pos="5029200" algn="l"/>
                <a:tab pos="5478120" algn="l"/>
                <a:tab pos="5927400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6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O requerimento é um instrumento muito comum nos trabalhos legislativos. Através dele, o Vereador pode solicitar providências administrativas e relativas ao Regimento Interno, bem como obter informações da Mesa Diretora da Câmara, do Prefeito ou de qualquer outra autoridade do Executivo Municipal. </a:t>
            </a:r>
          </a:p>
        </p:txBody>
      </p:sp>
      <p:pic>
        <p:nvPicPr>
          <p:cNvPr id="74" name="Imagem 73"/>
          <p:cNvPicPr/>
          <p:nvPr/>
        </p:nvPicPr>
        <p:blipFill>
          <a:blip r:embed="rId3"/>
          <a:srcRect b="30234"/>
          <a:stretch/>
        </p:blipFill>
        <p:spPr>
          <a:xfrm>
            <a:off x="6696000" y="527040"/>
            <a:ext cx="3371760" cy="1992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636</Words>
  <Application>Microsoft Office PowerPoint</Application>
  <PresentationFormat>Personalizar</PresentationFormat>
  <Paragraphs>70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DejaVu Sans</vt:lpstr>
      <vt:lpstr>Times New Roman</vt:lpstr>
      <vt:lpstr>Ubuntu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Camara</dc:creator>
  <dc:description/>
  <cp:lastModifiedBy>Camara</cp:lastModifiedBy>
  <cp:revision>10</cp:revision>
  <dcterms:created xsi:type="dcterms:W3CDTF">2017-08-09T13:16:33Z</dcterms:created>
  <dcterms:modified xsi:type="dcterms:W3CDTF">2021-10-19T19:06:55Z</dcterms:modified>
  <dc:language>pt-BR</dc:language>
</cp:coreProperties>
</file>